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Lst>
  <p:sldIdLst>
    <p:sldId id="312" r:id="rId5"/>
    <p:sldId id="310" r:id="rId6"/>
    <p:sldId id="311" r:id="rId7"/>
    <p:sldId id="313" r:id="rId8"/>
    <p:sldId id="320" r:id="rId9"/>
    <p:sldId id="335" r:id="rId10"/>
    <p:sldId id="336" r:id="rId11"/>
    <p:sldId id="337" r:id="rId12"/>
    <p:sldId id="315" r:id="rId13"/>
    <p:sldId id="317" r:id="rId14"/>
    <p:sldId id="338" r:id="rId15"/>
    <p:sldId id="339" r:id="rId16"/>
    <p:sldId id="340" r:id="rId17"/>
    <p:sldId id="341" r:id="rId18"/>
    <p:sldId id="342" r:id="rId19"/>
    <p:sldId id="343" r:id="rId20"/>
    <p:sldId id="344" r:id="rId21"/>
    <p:sldId id="345" r:id="rId22"/>
    <p:sldId id="346" r:id="rId23"/>
    <p:sldId id="347" r:id="rId24"/>
    <p:sldId id="348" r:id="rId25"/>
    <p:sldId id="351" r:id="rId26"/>
    <p:sldId id="349" r:id="rId27"/>
    <p:sldId id="350" r:id="rId28"/>
    <p:sldId id="352" r:id="rId29"/>
    <p:sldId id="33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4/18/2024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4B7E4EF-A1BD-40F4-AB7B-04F084DD991D}"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2972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47336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474274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95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401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0595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2474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6272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70063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6467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778CE86-875F-4587-BCF6-FA054AFC0D53}" type="datetime1">
              <a:rPr lang="en-US" smtClean="0"/>
              <a:pPr/>
              <a:t>4/18/2024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6525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6FA2B21-3FCD-4721-B95C-427943F61125}" type="datetime1">
              <a:rPr lang="en-US" smtClean="0"/>
              <a:t>4/18/2024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4B7E4EF-A1BD-40F4-AB7B-04F084DD991D}"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77244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EC80C-B88B-2E6D-240C-B78B171F51DC}"/>
              </a:ext>
            </a:extLst>
          </p:cNvPr>
          <p:cNvSpPr>
            <a:spLocks noGrp="1"/>
          </p:cNvSpPr>
          <p:nvPr>
            <p:ph type="ctrTitle"/>
          </p:nvPr>
        </p:nvSpPr>
        <p:spPr>
          <a:xfrm>
            <a:off x="1777463" y="802297"/>
            <a:ext cx="8637073" cy="2541431"/>
          </a:xfrm>
        </p:spPr>
        <p:txBody>
          <a:bodyPr>
            <a:normAutofit fontScale="90000"/>
          </a:bodyPr>
          <a:lstStyle/>
          <a:p>
            <a:pPr algn="ctr"/>
            <a:r>
              <a:rPr lang="en-GB" dirty="0"/>
              <a:t>Image </a:t>
            </a:r>
            <a:r>
              <a:rPr lang="en-GB" dirty="0" err="1"/>
              <a:t>colorisation</a:t>
            </a:r>
            <a:r>
              <a:rPr lang="en-GB" dirty="0"/>
              <a:t> using GAN</a:t>
            </a:r>
            <a:endParaRPr lang="en-IN" dirty="0"/>
          </a:p>
        </p:txBody>
      </p:sp>
      <p:sp>
        <p:nvSpPr>
          <p:cNvPr id="3" name="Subtitle 2">
            <a:extLst>
              <a:ext uri="{FF2B5EF4-FFF2-40B4-BE49-F238E27FC236}">
                <a16:creationId xmlns:a16="http://schemas.microsoft.com/office/drawing/2014/main" id="{5361CFA0-0DDA-EEC3-44DE-E16B4AB89675}"/>
              </a:ext>
            </a:extLst>
          </p:cNvPr>
          <p:cNvSpPr>
            <a:spLocks noGrp="1"/>
          </p:cNvSpPr>
          <p:nvPr>
            <p:ph type="subTitle" idx="1"/>
          </p:nvPr>
        </p:nvSpPr>
        <p:spPr>
          <a:xfrm>
            <a:off x="2359355" y="3527964"/>
            <a:ext cx="8637072" cy="977621"/>
          </a:xfrm>
        </p:spPr>
        <p:txBody>
          <a:bodyPr>
            <a:normAutofit/>
          </a:bodyPr>
          <a:lstStyle/>
          <a:p>
            <a:r>
              <a:rPr lang="en-GB" b="1" dirty="0"/>
              <a:t>By: </a:t>
            </a:r>
            <a:r>
              <a:rPr lang="en-GB" dirty="0"/>
              <a:t>Nehal </a:t>
            </a:r>
            <a:r>
              <a:rPr lang="en-GB" dirty="0" err="1"/>
              <a:t>murdeshwar</a:t>
            </a:r>
            <a:r>
              <a:rPr lang="en-GB" dirty="0"/>
              <a:t> – 210962021</a:t>
            </a:r>
          </a:p>
          <a:p>
            <a:r>
              <a:rPr lang="en-GB" dirty="0"/>
              <a:t>       </a:t>
            </a:r>
            <a:r>
              <a:rPr lang="en-GB" dirty="0" err="1"/>
              <a:t>Abhiram</a:t>
            </a:r>
            <a:r>
              <a:rPr lang="en-GB" dirty="0"/>
              <a:t> Reddy Konda – 210962003</a:t>
            </a:r>
          </a:p>
        </p:txBody>
      </p:sp>
    </p:spTree>
    <p:extLst>
      <p:ext uri="{BB962C8B-B14F-4D97-AF65-F5344CB8AC3E}">
        <p14:creationId xmlns:p14="http://schemas.microsoft.com/office/powerpoint/2010/main" val="4048366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D612-1858-9B6E-AEBF-2C0CB8759EB2}"/>
              </a:ext>
            </a:extLst>
          </p:cNvPr>
          <p:cNvSpPr>
            <a:spLocks noGrp="1"/>
          </p:cNvSpPr>
          <p:nvPr>
            <p:ph type="title"/>
          </p:nvPr>
        </p:nvSpPr>
        <p:spPr/>
        <p:txBody>
          <a:bodyPr/>
          <a:lstStyle/>
          <a:p>
            <a:r>
              <a:rPr lang="en-GB" dirty="0"/>
              <a:t>Data preparation</a:t>
            </a:r>
            <a:endParaRPr lang="en-IN" dirty="0"/>
          </a:p>
        </p:txBody>
      </p:sp>
      <p:sp>
        <p:nvSpPr>
          <p:cNvPr id="3" name="Content Placeholder 2">
            <a:extLst>
              <a:ext uri="{FF2B5EF4-FFF2-40B4-BE49-F238E27FC236}">
                <a16:creationId xmlns:a16="http://schemas.microsoft.com/office/drawing/2014/main" id="{B640E3FF-4532-E844-48EA-804C0756593B}"/>
              </a:ext>
            </a:extLst>
          </p:cNvPr>
          <p:cNvSpPr>
            <a:spLocks noGrp="1"/>
          </p:cNvSpPr>
          <p:nvPr>
            <p:ph idx="1"/>
          </p:nvPr>
        </p:nvSpPr>
        <p:spPr/>
        <p:txBody>
          <a:bodyPr/>
          <a:lstStyle/>
          <a:p>
            <a:r>
              <a:rPr lang="en-IN" dirty="0"/>
              <a:t>We download 20,000 images from the COCO dataset and randomly pick 10,000</a:t>
            </a:r>
          </a:p>
          <a:p>
            <a:r>
              <a:rPr lang="en-IN" dirty="0"/>
              <a:t>Training set includes 8000 images and validation set includes 2000 images.</a:t>
            </a:r>
          </a:p>
          <a:p>
            <a:r>
              <a:rPr lang="en-IN" dirty="0"/>
              <a:t>We resize all images to a consistent dimension of 256x256 using bicubic interpolation.</a:t>
            </a:r>
          </a:p>
          <a:p>
            <a:r>
              <a:rPr lang="en-IN" dirty="0"/>
              <a:t>Horizontal flip augmentation is applied to the training set images.</a:t>
            </a:r>
          </a:p>
          <a:p>
            <a:r>
              <a:rPr lang="en-IN" dirty="0"/>
              <a:t>Conversion of image in RGB space to L*a*b* </a:t>
            </a:r>
            <a:r>
              <a:rPr lang="en-IN" dirty="0" err="1"/>
              <a:t>color</a:t>
            </a:r>
            <a:r>
              <a:rPr lang="en-IN" dirty="0"/>
              <a:t> space.</a:t>
            </a:r>
          </a:p>
        </p:txBody>
      </p:sp>
    </p:spTree>
    <p:extLst>
      <p:ext uri="{BB962C8B-B14F-4D97-AF65-F5344CB8AC3E}">
        <p14:creationId xmlns:p14="http://schemas.microsoft.com/office/powerpoint/2010/main" val="204258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4A2D-943F-2760-9CB5-3D2C0B7A931E}"/>
              </a:ext>
            </a:extLst>
          </p:cNvPr>
          <p:cNvSpPr>
            <a:spLocks noGrp="1"/>
          </p:cNvSpPr>
          <p:nvPr>
            <p:ph type="title"/>
          </p:nvPr>
        </p:nvSpPr>
        <p:spPr/>
        <p:txBody>
          <a:bodyPr/>
          <a:lstStyle/>
          <a:p>
            <a:r>
              <a:rPr lang="en-IN" dirty="0"/>
              <a:t>DATA preparation</a:t>
            </a:r>
          </a:p>
        </p:txBody>
      </p:sp>
      <p:pic>
        <p:nvPicPr>
          <p:cNvPr id="5" name="Picture 4">
            <a:extLst>
              <a:ext uri="{FF2B5EF4-FFF2-40B4-BE49-F238E27FC236}">
                <a16:creationId xmlns:a16="http://schemas.microsoft.com/office/drawing/2014/main" id="{BF835AF5-D806-DE7D-0D8E-6CE4152B1ABE}"/>
              </a:ext>
            </a:extLst>
          </p:cNvPr>
          <p:cNvPicPr>
            <a:picLocks noChangeAspect="1"/>
          </p:cNvPicPr>
          <p:nvPr/>
        </p:nvPicPr>
        <p:blipFill>
          <a:blip r:embed="rId2"/>
          <a:stretch>
            <a:fillRect/>
          </a:stretch>
        </p:blipFill>
        <p:spPr>
          <a:xfrm>
            <a:off x="1451579" y="2015732"/>
            <a:ext cx="4353803" cy="3384582"/>
          </a:xfrm>
          <a:prstGeom prst="rect">
            <a:avLst/>
          </a:prstGeom>
        </p:spPr>
      </p:pic>
      <p:pic>
        <p:nvPicPr>
          <p:cNvPr id="7" name="Picture 6">
            <a:extLst>
              <a:ext uri="{FF2B5EF4-FFF2-40B4-BE49-F238E27FC236}">
                <a16:creationId xmlns:a16="http://schemas.microsoft.com/office/drawing/2014/main" id="{F8106727-28D5-4D73-2C9D-648544A313A2}"/>
              </a:ext>
            </a:extLst>
          </p:cNvPr>
          <p:cNvPicPr>
            <a:picLocks noChangeAspect="1"/>
          </p:cNvPicPr>
          <p:nvPr/>
        </p:nvPicPr>
        <p:blipFill>
          <a:blip r:embed="rId3"/>
          <a:stretch>
            <a:fillRect/>
          </a:stretch>
        </p:blipFill>
        <p:spPr>
          <a:xfrm>
            <a:off x="6003689" y="2015732"/>
            <a:ext cx="5515745" cy="2448267"/>
          </a:xfrm>
          <a:prstGeom prst="rect">
            <a:avLst/>
          </a:prstGeom>
        </p:spPr>
      </p:pic>
    </p:spTree>
    <p:extLst>
      <p:ext uri="{BB962C8B-B14F-4D97-AF65-F5344CB8AC3E}">
        <p14:creationId xmlns:p14="http://schemas.microsoft.com/office/powerpoint/2010/main" val="1646050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689F-DD32-7AAE-2425-558F9020AF5D}"/>
              </a:ext>
            </a:extLst>
          </p:cNvPr>
          <p:cNvSpPr>
            <a:spLocks noGrp="1"/>
          </p:cNvSpPr>
          <p:nvPr>
            <p:ph type="title"/>
          </p:nvPr>
        </p:nvSpPr>
        <p:spPr/>
        <p:txBody>
          <a:bodyPr/>
          <a:lstStyle/>
          <a:p>
            <a:r>
              <a:rPr lang="en-IN" dirty="0"/>
              <a:t>Building the generator(u-net)</a:t>
            </a:r>
          </a:p>
        </p:txBody>
      </p:sp>
      <p:sp>
        <p:nvSpPr>
          <p:cNvPr id="3" name="Content Placeholder 2">
            <a:extLst>
              <a:ext uri="{FF2B5EF4-FFF2-40B4-BE49-F238E27FC236}">
                <a16:creationId xmlns:a16="http://schemas.microsoft.com/office/drawing/2014/main" id="{C6320182-2617-1356-3BED-94E8F4B67A4D}"/>
              </a:ext>
            </a:extLst>
          </p:cNvPr>
          <p:cNvSpPr>
            <a:spLocks noGrp="1"/>
          </p:cNvSpPr>
          <p:nvPr>
            <p:ph idx="1"/>
          </p:nvPr>
        </p:nvSpPr>
        <p:spPr/>
        <p:txBody>
          <a:bodyPr/>
          <a:lstStyle/>
          <a:p>
            <a:r>
              <a:rPr lang="en-IN" dirty="0"/>
              <a:t>U-Net uses a CNN as an encoder – decoder architecture to colorise </a:t>
            </a:r>
            <a:r>
              <a:rPr lang="en-IN" dirty="0" err="1"/>
              <a:t>gray</a:t>
            </a:r>
            <a:r>
              <a:rPr lang="en-IN" dirty="0"/>
              <a:t>-scale images.</a:t>
            </a:r>
          </a:p>
          <a:p>
            <a:r>
              <a:rPr lang="en-IN" dirty="0"/>
              <a:t>Encoding part converts input image to a compact representation.</a:t>
            </a:r>
          </a:p>
          <a:p>
            <a:r>
              <a:rPr lang="en-IN" dirty="0"/>
              <a:t>Decoding part reconstructs the input image.</a:t>
            </a:r>
          </a:p>
          <a:p>
            <a:r>
              <a:rPr lang="en-IN" dirty="0"/>
              <a:t>Bridge connects the encoding and decoding units.</a:t>
            </a:r>
          </a:p>
        </p:txBody>
      </p:sp>
    </p:spTree>
    <p:extLst>
      <p:ext uri="{BB962C8B-B14F-4D97-AF65-F5344CB8AC3E}">
        <p14:creationId xmlns:p14="http://schemas.microsoft.com/office/powerpoint/2010/main" val="485776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C5AB-AE71-5675-C9A1-1B9E000C43EE}"/>
              </a:ext>
            </a:extLst>
          </p:cNvPr>
          <p:cNvSpPr>
            <a:spLocks noGrp="1"/>
          </p:cNvSpPr>
          <p:nvPr>
            <p:ph type="title"/>
          </p:nvPr>
        </p:nvSpPr>
        <p:spPr/>
        <p:txBody>
          <a:bodyPr/>
          <a:lstStyle/>
          <a:p>
            <a:r>
              <a:rPr lang="en-IN" dirty="0"/>
              <a:t>Building the generator(U-net)</a:t>
            </a:r>
          </a:p>
        </p:txBody>
      </p:sp>
      <p:sp>
        <p:nvSpPr>
          <p:cNvPr id="3" name="Content Placeholder 2">
            <a:extLst>
              <a:ext uri="{FF2B5EF4-FFF2-40B4-BE49-F238E27FC236}">
                <a16:creationId xmlns:a16="http://schemas.microsoft.com/office/drawing/2014/main" id="{FE8F68AE-E7E9-37D7-341D-E1B6B2C235EE}"/>
              </a:ext>
            </a:extLst>
          </p:cNvPr>
          <p:cNvSpPr>
            <a:spLocks noGrp="1"/>
          </p:cNvSpPr>
          <p:nvPr>
            <p:ph idx="1"/>
          </p:nvPr>
        </p:nvSpPr>
        <p:spPr/>
        <p:txBody>
          <a:bodyPr>
            <a:normAutofit fontScale="77500" lnSpcReduction="20000"/>
          </a:bodyPr>
          <a:lstStyle/>
          <a:p>
            <a:r>
              <a:rPr lang="en-IN" dirty="0"/>
              <a:t>U-Net we use goes 8 layers down.</a:t>
            </a:r>
          </a:p>
          <a:p>
            <a:r>
              <a:rPr lang="en-IN" dirty="0"/>
              <a:t>Start with a 256x256 image which becomes a 1x1 image after down-sampling</a:t>
            </a:r>
          </a:p>
          <a:p>
            <a:r>
              <a:rPr lang="en-IN" dirty="0"/>
              <a:t>Up-sampling it back to a 256x256 image with 2 channels instead of 1.</a:t>
            </a:r>
          </a:p>
          <a:p>
            <a:r>
              <a:rPr lang="en-IN" dirty="0"/>
              <a:t>Down-sampling consists of </a:t>
            </a:r>
            <a:r>
              <a:rPr lang="en-IN" dirty="0" err="1"/>
              <a:t>LeakyReLU</a:t>
            </a:r>
            <a:r>
              <a:rPr lang="en-IN" dirty="0"/>
              <a:t> , Conv2d and BatchNorm2d.</a:t>
            </a:r>
          </a:p>
          <a:p>
            <a:r>
              <a:rPr lang="en-IN" dirty="0"/>
              <a:t>Up-sampling consists of </a:t>
            </a:r>
            <a:r>
              <a:rPr lang="en-IN" dirty="0" err="1"/>
              <a:t>ReLU</a:t>
            </a:r>
            <a:r>
              <a:rPr lang="en-IN" dirty="0"/>
              <a:t>, ConvTranspose2d and BatchNorm2d.</a:t>
            </a:r>
          </a:p>
          <a:p>
            <a:r>
              <a:rPr lang="en-IN" dirty="0"/>
              <a:t>Addition of a Dropout layer sometimes to prevent overfitting.</a:t>
            </a:r>
          </a:p>
          <a:p>
            <a:r>
              <a:rPr lang="en-IN" dirty="0" err="1"/>
              <a:t>TanH</a:t>
            </a:r>
            <a:r>
              <a:rPr lang="en-IN" dirty="0"/>
              <a:t> used over </a:t>
            </a:r>
            <a:r>
              <a:rPr lang="en-IN" dirty="0" err="1"/>
              <a:t>ReLU</a:t>
            </a:r>
            <a:r>
              <a:rPr lang="en-IN" dirty="0"/>
              <a:t> as the activation function in the outermost later as the output can be directly compared with the input image during training.</a:t>
            </a:r>
          </a:p>
          <a:p>
            <a:r>
              <a:rPr lang="en-IN" dirty="0"/>
              <a:t>All the layers except the outermost layers, the up-sampling path concatenates the up-sampled features with the corresponding down-sampled features via skip connections in order to preserve spatial information that is lost.</a:t>
            </a:r>
          </a:p>
        </p:txBody>
      </p:sp>
    </p:spTree>
    <p:extLst>
      <p:ext uri="{BB962C8B-B14F-4D97-AF65-F5344CB8AC3E}">
        <p14:creationId xmlns:p14="http://schemas.microsoft.com/office/powerpoint/2010/main" val="527813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4680-2E1A-30B7-3BDE-76220572A460}"/>
              </a:ext>
            </a:extLst>
          </p:cNvPr>
          <p:cNvSpPr>
            <a:spLocks noGrp="1"/>
          </p:cNvSpPr>
          <p:nvPr>
            <p:ph type="title"/>
          </p:nvPr>
        </p:nvSpPr>
        <p:spPr/>
        <p:txBody>
          <a:bodyPr/>
          <a:lstStyle/>
          <a:p>
            <a:r>
              <a:rPr lang="en-IN" dirty="0"/>
              <a:t>Building the discriminator</a:t>
            </a:r>
          </a:p>
        </p:txBody>
      </p:sp>
      <p:sp>
        <p:nvSpPr>
          <p:cNvPr id="3" name="Content Placeholder 2">
            <a:extLst>
              <a:ext uri="{FF2B5EF4-FFF2-40B4-BE49-F238E27FC236}">
                <a16:creationId xmlns:a16="http://schemas.microsoft.com/office/drawing/2014/main" id="{459B7A10-2AB6-2030-CA1F-D2626180C1C5}"/>
              </a:ext>
            </a:extLst>
          </p:cNvPr>
          <p:cNvSpPr>
            <a:spLocks noGrp="1"/>
          </p:cNvSpPr>
          <p:nvPr>
            <p:ph idx="1"/>
          </p:nvPr>
        </p:nvSpPr>
        <p:spPr/>
        <p:txBody>
          <a:bodyPr/>
          <a:lstStyle/>
          <a:p>
            <a:r>
              <a:rPr lang="en-IN" dirty="0"/>
              <a:t>Architecture is straight-forward.</a:t>
            </a:r>
          </a:p>
          <a:p>
            <a:r>
              <a:rPr lang="en-IN" dirty="0"/>
              <a:t>Blocks of Conv2d - BatchNorm2d - </a:t>
            </a:r>
            <a:r>
              <a:rPr lang="en-IN" dirty="0" err="1"/>
              <a:t>LeakyReLU</a:t>
            </a:r>
            <a:r>
              <a:rPr lang="en-IN" dirty="0"/>
              <a:t> to decide if the input image is fake or real.</a:t>
            </a:r>
          </a:p>
          <a:p>
            <a:pPr marL="0" indent="0">
              <a:buNone/>
            </a:pPr>
            <a:endParaRPr lang="en-IN" dirty="0"/>
          </a:p>
        </p:txBody>
      </p:sp>
      <p:pic>
        <p:nvPicPr>
          <p:cNvPr id="5" name="Picture 4">
            <a:extLst>
              <a:ext uri="{FF2B5EF4-FFF2-40B4-BE49-F238E27FC236}">
                <a16:creationId xmlns:a16="http://schemas.microsoft.com/office/drawing/2014/main" id="{7AB44A4C-88C4-7382-10FB-C4B006E8D10D}"/>
              </a:ext>
            </a:extLst>
          </p:cNvPr>
          <p:cNvPicPr>
            <a:picLocks noChangeAspect="1"/>
          </p:cNvPicPr>
          <p:nvPr/>
        </p:nvPicPr>
        <p:blipFill>
          <a:blip r:embed="rId2"/>
          <a:stretch>
            <a:fillRect/>
          </a:stretch>
        </p:blipFill>
        <p:spPr>
          <a:xfrm>
            <a:off x="3759149" y="3000200"/>
            <a:ext cx="4798256" cy="2992461"/>
          </a:xfrm>
          <a:prstGeom prst="rect">
            <a:avLst/>
          </a:prstGeom>
        </p:spPr>
      </p:pic>
    </p:spTree>
    <p:extLst>
      <p:ext uri="{BB962C8B-B14F-4D97-AF65-F5344CB8AC3E}">
        <p14:creationId xmlns:p14="http://schemas.microsoft.com/office/powerpoint/2010/main" val="2266628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E8903-C90C-AFCB-49A6-5E20E18E160A}"/>
              </a:ext>
            </a:extLst>
          </p:cNvPr>
          <p:cNvSpPr>
            <a:spLocks noGrp="1"/>
          </p:cNvSpPr>
          <p:nvPr>
            <p:ph type="title"/>
          </p:nvPr>
        </p:nvSpPr>
        <p:spPr/>
        <p:txBody>
          <a:bodyPr/>
          <a:lstStyle/>
          <a:p>
            <a:r>
              <a:rPr lang="en-IN" dirty="0"/>
              <a:t>Why </a:t>
            </a:r>
            <a:r>
              <a:rPr lang="en-IN" dirty="0" err="1"/>
              <a:t>patchdiscriminator</a:t>
            </a:r>
            <a:endParaRPr lang="en-IN" dirty="0"/>
          </a:p>
        </p:txBody>
      </p:sp>
      <p:sp>
        <p:nvSpPr>
          <p:cNvPr id="3" name="Content Placeholder 2">
            <a:extLst>
              <a:ext uri="{FF2B5EF4-FFF2-40B4-BE49-F238E27FC236}">
                <a16:creationId xmlns:a16="http://schemas.microsoft.com/office/drawing/2014/main" id="{256AF76D-627F-91F2-3CB5-50AB678E0E7C}"/>
              </a:ext>
            </a:extLst>
          </p:cNvPr>
          <p:cNvSpPr>
            <a:spLocks noGrp="1"/>
          </p:cNvSpPr>
          <p:nvPr>
            <p:ph idx="1"/>
          </p:nvPr>
        </p:nvSpPr>
        <p:spPr/>
        <p:txBody>
          <a:bodyPr/>
          <a:lstStyle/>
          <a:p>
            <a:r>
              <a:rPr lang="en-IN" dirty="0"/>
              <a:t>In a vanilla discriminator, model outputs 1 number which represents how much the model thinks the input(whole image) is real or fake.</a:t>
            </a:r>
          </a:p>
          <a:p>
            <a:r>
              <a:rPr lang="en-IN" dirty="0"/>
              <a:t>In a patch discriminator, model outputs 1 number for every patch of a certain size </a:t>
            </a:r>
            <a:r>
              <a:rPr lang="en-IN" dirty="0" err="1"/>
              <a:t>NxN</a:t>
            </a:r>
            <a:r>
              <a:rPr lang="en-IN" dirty="0"/>
              <a:t> of the input image and for each of them decides whether it is fake or not separately.</a:t>
            </a:r>
          </a:p>
          <a:p>
            <a:r>
              <a:rPr lang="en-IN" dirty="0"/>
              <a:t>This is important as the local changes the model needs to make are important and deciding on the whole image at once cannot take care of the subtleties of this task.</a:t>
            </a:r>
          </a:p>
        </p:txBody>
      </p:sp>
    </p:spTree>
    <p:extLst>
      <p:ext uri="{BB962C8B-B14F-4D97-AF65-F5344CB8AC3E}">
        <p14:creationId xmlns:p14="http://schemas.microsoft.com/office/powerpoint/2010/main" val="352509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DA72-5F85-9178-FE3B-FAF41DB7F782}"/>
              </a:ext>
            </a:extLst>
          </p:cNvPr>
          <p:cNvSpPr>
            <a:spLocks noGrp="1"/>
          </p:cNvSpPr>
          <p:nvPr>
            <p:ph type="title"/>
          </p:nvPr>
        </p:nvSpPr>
        <p:spPr/>
        <p:txBody>
          <a:bodyPr/>
          <a:lstStyle/>
          <a:p>
            <a:r>
              <a:rPr lang="en-IN" dirty="0"/>
              <a:t>GAN LOSS</a:t>
            </a:r>
          </a:p>
        </p:txBody>
      </p:sp>
      <p:sp>
        <p:nvSpPr>
          <p:cNvPr id="3" name="Content Placeholder 2">
            <a:extLst>
              <a:ext uri="{FF2B5EF4-FFF2-40B4-BE49-F238E27FC236}">
                <a16:creationId xmlns:a16="http://schemas.microsoft.com/office/drawing/2014/main" id="{CD3A69ED-D6FB-F750-2D8B-E6010B0FA1B8}"/>
              </a:ext>
            </a:extLst>
          </p:cNvPr>
          <p:cNvSpPr>
            <a:spLocks noGrp="1"/>
          </p:cNvSpPr>
          <p:nvPr>
            <p:ph idx="1"/>
          </p:nvPr>
        </p:nvSpPr>
        <p:spPr/>
        <p:txBody>
          <a:bodyPr/>
          <a:lstStyle/>
          <a:p>
            <a:r>
              <a:rPr lang="en-IN" dirty="0"/>
              <a:t>We use vanilla loss in our project as specified in the </a:t>
            </a:r>
            <a:r>
              <a:rPr lang="en-IN" dirty="0" err="1"/>
              <a:t>gan_mode</a:t>
            </a:r>
            <a:r>
              <a:rPr lang="en-IN" dirty="0"/>
              <a:t> part of the code.</a:t>
            </a:r>
          </a:p>
          <a:p>
            <a:r>
              <a:rPr lang="en-IN" dirty="0"/>
              <a:t>Register some constant tensors as the real and fake labels.</a:t>
            </a:r>
          </a:p>
          <a:p>
            <a:r>
              <a:rPr lang="en-IN" dirty="0"/>
              <a:t>We then call this module which makes an appropriate tensor full of zeros or ones and computes the loss.</a:t>
            </a:r>
          </a:p>
        </p:txBody>
      </p:sp>
      <p:pic>
        <p:nvPicPr>
          <p:cNvPr id="5" name="Picture 4">
            <a:extLst>
              <a:ext uri="{FF2B5EF4-FFF2-40B4-BE49-F238E27FC236}">
                <a16:creationId xmlns:a16="http://schemas.microsoft.com/office/drawing/2014/main" id="{7DE7D098-8725-B169-F74A-DF5CC8C9A995}"/>
              </a:ext>
            </a:extLst>
          </p:cNvPr>
          <p:cNvPicPr>
            <a:picLocks noChangeAspect="1"/>
          </p:cNvPicPr>
          <p:nvPr/>
        </p:nvPicPr>
        <p:blipFill>
          <a:blip r:embed="rId2"/>
          <a:stretch>
            <a:fillRect/>
          </a:stretch>
        </p:blipFill>
        <p:spPr>
          <a:xfrm>
            <a:off x="3991393" y="3429000"/>
            <a:ext cx="4209214" cy="2581651"/>
          </a:xfrm>
          <a:prstGeom prst="rect">
            <a:avLst/>
          </a:prstGeom>
        </p:spPr>
      </p:pic>
    </p:spTree>
    <p:extLst>
      <p:ext uri="{BB962C8B-B14F-4D97-AF65-F5344CB8AC3E}">
        <p14:creationId xmlns:p14="http://schemas.microsoft.com/office/powerpoint/2010/main" val="1764047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12F4-0C39-060F-1734-3CE8A28E3880}"/>
              </a:ext>
            </a:extLst>
          </p:cNvPr>
          <p:cNvSpPr>
            <a:spLocks noGrp="1"/>
          </p:cNvSpPr>
          <p:nvPr>
            <p:ph type="title"/>
          </p:nvPr>
        </p:nvSpPr>
        <p:spPr/>
        <p:txBody>
          <a:bodyPr/>
          <a:lstStyle/>
          <a:p>
            <a:r>
              <a:rPr lang="en-IN" dirty="0"/>
              <a:t>Training the model</a:t>
            </a:r>
          </a:p>
        </p:txBody>
      </p:sp>
      <p:sp>
        <p:nvSpPr>
          <p:cNvPr id="3" name="Content Placeholder 2">
            <a:extLst>
              <a:ext uri="{FF2B5EF4-FFF2-40B4-BE49-F238E27FC236}">
                <a16:creationId xmlns:a16="http://schemas.microsoft.com/office/drawing/2014/main" id="{68F0651C-41C2-19E8-C18D-B42D566A3798}"/>
              </a:ext>
            </a:extLst>
          </p:cNvPr>
          <p:cNvSpPr>
            <a:spLocks noGrp="1"/>
          </p:cNvSpPr>
          <p:nvPr>
            <p:ph idx="1"/>
          </p:nvPr>
        </p:nvSpPr>
        <p:spPr/>
        <p:txBody>
          <a:bodyPr/>
          <a:lstStyle/>
          <a:p>
            <a:r>
              <a:rPr lang="en-IN" dirty="0"/>
              <a:t>We define our generator and discriminator using the classes and functions we defined previously.</a:t>
            </a:r>
          </a:p>
          <a:p>
            <a:r>
              <a:rPr lang="en-IN" dirty="0"/>
              <a:t>We also define our 2 loss functions and the optimisers of the generator and discriminator.</a:t>
            </a:r>
          </a:p>
        </p:txBody>
      </p:sp>
      <p:pic>
        <p:nvPicPr>
          <p:cNvPr id="5" name="Picture 4">
            <a:extLst>
              <a:ext uri="{FF2B5EF4-FFF2-40B4-BE49-F238E27FC236}">
                <a16:creationId xmlns:a16="http://schemas.microsoft.com/office/drawing/2014/main" id="{E5954CCA-24B2-6831-75CC-E117E2FA620D}"/>
              </a:ext>
            </a:extLst>
          </p:cNvPr>
          <p:cNvPicPr>
            <a:picLocks noChangeAspect="1"/>
          </p:cNvPicPr>
          <p:nvPr/>
        </p:nvPicPr>
        <p:blipFill>
          <a:blip r:embed="rId2"/>
          <a:stretch>
            <a:fillRect/>
          </a:stretch>
        </p:blipFill>
        <p:spPr>
          <a:xfrm>
            <a:off x="3501274" y="3429000"/>
            <a:ext cx="6630325" cy="2429214"/>
          </a:xfrm>
          <a:prstGeom prst="rect">
            <a:avLst/>
          </a:prstGeom>
        </p:spPr>
      </p:pic>
    </p:spTree>
    <p:extLst>
      <p:ext uri="{BB962C8B-B14F-4D97-AF65-F5344CB8AC3E}">
        <p14:creationId xmlns:p14="http://schemas.microsoft.com/office/powerpoint/2010/main" val="3008449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BAD6-A3D9-946A-6F82-C02D8A0C5A70}"/>
              </a:ext>
            </a:extLst>
          </p:cNvPr>
          <p:cNvSpPr>
            <a:spLocks noGrp="1"/>
          </p:cNvSpPr>
          <p:nvPr>
            <p:ph type="title"/>
          </p:nvPr>
        </p:nvSpPr>
        <p:spPr/>
        <p:txBody>
          <a:bodyPr/>
          <a:lstStyle/>
          <a:p>
            <a:r>
              <a:rPr lang="en-IN" dirty="0"/>
              <a:t>Training the model</a:t>
            </a:r>
          </a:p>
        </p:txBody>
      </p:sp>
      <p:sp>
        <p:nvSpPr>
          <p:cNvPr id="3" name="Content Placeholder 2">
            <a:extLst>
              <a:ext uri="{FF2B5EF4-FFF2-40B4-BE49-F238E27FC236}">
                <a16:creationId xmlns:a16="http://schemas.microsoft.com/office/drawing/2014/main" id="{DB2457A6-17A3-2AF8-ADB2-F93E42A6A848}"/>
              </a:ext>
            </a:extLst>
          </p:cNvPr>
          <p:cNvSpPr>
            <a:spLocks noGrp="1"/>
          </p:cNvSpPr>
          <p:nvPr>
            <p:ph idx="1"/>
          </p:nvPr>
        </p:nvSpPr>
        <p:spPr/>
        <p:txBody>
          <a:bodyPr/>
          <a:lstStyle/>
          <a:p>
            <a:r>
              <a:rPr lang="en-IN" dirty="0"/>
              <a:t>First and only once per iteration(batch of training set), we call the forward method and store the outputs in </a:t>
            </a:r>
            <a:r>
              <a:rPr lang="en-IN" dirty="0" err="1"/>
              <a:t>fake_color</a:t>
            </a:r>
            <a:r>
              <a:rPr lang="en-IN" dirty="0"/>
              <a:t> variable of the class.</a:t>
            </a:r>
          </a:p>
        </p:txBody>
      </p:sp>
      <p:pic>
        <p:nvPicPr>
          <p:cNvPr id="5" name="Picture 4">
            <a:extLst>
              <a:ext uri="{FF2B5EF4-FFF2-40B4-BE49-F238E27FC236}">
                <a16:creationId xmlns:a16="http://schemas.microsoft.com/office/drawing/2014/main" id="{7DBB66FD-B53D-8294-2ED0-7C6DAA2D4C59}"/>
              </a:ext>
            </a:extLst>
          </p:cNvPr>
          <p:cNvPicPr>
            <a:picLocks noChangeAspect="1"/>
          </p:cNvPicPr>
          <p:nvPr/>
        </p:nvPicPr>
        <p:blipFill>
          <a:blip r:embed="rId2"/>
          <a:stretch>
            <a:fillRect/>
          </a:stretch>
        </p:blipFill>
        <p:spPr>
          <a:xfrm>
            <a:off x="3477604" y="3046037"/>
            <a:ext cx="5236792" cy="765925"/>
          </a:xfrm>
          <a:prstGeom prst="rect">
            <a:avLst/>
          </a:prstGeom>
        </p:spPr>
      </p:pic>
    </p:spTree>
    <p:extLst>
      <p:ext uri="{BB962C8B-B14F-4D97-AF65-F5344CB8AC3E}">
        <p14:creationId xmlns:p14="http://schemas.microsoft.com/office/powerpoint/2010/main" val="3820488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6957-AAEE-DA6A-1513-630E6207B1D1}"/>
              </a:ext>
            </a:extLst>
          </p:cNvPr>
          <p:cNvSpPr>
            <a:spLocks noGrp="1"/>
          </p:cNvSpPr>
          <p:nvPr>
            <p:ph type="title"/>
          </p:nvPr>
        </p:nvSpPr>
        <p:spPr/>
        <p:txBody>
          <a:bodyPr/>
          <a:lstStyle/>
          <a:p>
            <a:r>
              <a:rPr lang="en-IN" dirty="0"/>
              <a:t>Training the model</a:t>
            </a:r>
          </a:p>
        </p:txBody>
      </p:sp>
      <p:sp>
        <p:nvSpPr>
          <p:cNvPr id="3" name="Content Placeholder 2">
            <a:extLst>
              <a:ext uri="{FF2B5EF4-FFF2-40B4-BE49-F238E27FC236}">
                <a16:creationId xmlns:a16="http://schemas.microsoft.com/office/drawing/2014/main" id="{3AC5972C-1FD8-B484-6EF6-22D613B9895F}"/>
              </a:ext>
            </a:extLst>
          </p:cNvPr>
          <p:cNvSpPr>
            <a:spLocks noGrp="1"/>
          </p:cNvSpPr>
          <p:nvPr>
            <p:ph idx="1"/>
          </p:nvPr>
        </p:nvSpPr>
        <p:spPr>
          <a:xfrm>
            <a:off x="1451580" y="2015733"/>
            <a:ext cx="9752130" cy="2205285"/>
          </a:xfrm>
        </p:spPr>
        <p:txBody>
          <a:bodyPr>
            <a:normAutofit fontScale="92500" lnSpcReduction="20000"/>
          </a:bodyPr>
          <a:lstStyle/>
          <a:p>
            <a:r>
              <a:rPr lang="en-IN" dirty="0"/>
              <a:t>We train the discriminator using </a:t>
            </a:r>
            <a:r>
              <a:rPr lang="en-IN" dirty="0" err="1"/>
              <a:t>backward_D</a:t>
            </a:r>
            <a:r>
              <a:rPr lang="en-IN" dirty="0"/>
              <a:t> method in which we feed the fake images produced by the generator to the discriminator and label </a:t>
            </a:r>
            <a:r>
              <a:rPr lang="en-IN" dirty="0" err="1"/>
              <a:t>tham</a:t>
            </a:r>
            <a:r>
              <a:rPr lang="en-IN" dirty="0"/>
              <a:t> as fake.</a:t>
            </a:r>
          </a:p>
          <a:p>
            <a:r>
              <a:rPr lang="en-IN" dirty="0"/>
              <a:t>Then we feed a batch of real images from the training set to the discriminator and label them as real.</a:t>
            </a:r>
          </a:p>
          <a:p>
            <a:r>
              <a:rPr lang="en-IN" dirty="0"/>
              <a:t>We add up the two losses for fake and real and take the average, then call the backward on the final loss.</a:t>
            </a:r>
          </a:p>
        </p:txBody>
      </p:sp>
      <p:pic>
        <p:nvPicPr>
          <p:cNvPr id="5" name="Picture 4">
            <a:extLst>
              <a:ext uri="{FF2B5EF4-FFF2-40B4-BE49-F238E27FC236}">
                <a16:creationId xmlns:a16="http://schemas.microsoft.com/office/drawing/2014/main" id="{5ED4807F-032A-352B-9E2B-BE4C1764BB85}"/>
              </a:ext>
            </a:extLst>
          </p:cNvPr>
          <p:cNvPicPr>
            <a:picLocks noChangeAspect="1"/>
          </p:cNvPicPr>
          <p:nvPr/>
        </p:nvPicPr>
        <p:blipFill>
          <a:blip r:embed="rId2"/>
          <a:stretch>
            <a:fillRect/>
          </a:stretch>
        </p:blipFill>
        <p:spPr>
          <a:xfrm>
            <a:off x="3444679" y="3992662"/>
            <a:ext cx="5765932" cy="1900137"/>
          </a:xfrm>
          <a:prstGeom prst="rect">
            <a:avLst/>
          </a:prstGeom>
        </p:spPr>
      </p:pic>
    </p:spTree>
    <p:extLst>
      <p:ext uri="{BB962C8B-B14F-4D97-AF65-F5344CB8AC3E}">
        <p14:creationId xmlns:p14="http://schemas.microsoft.com/office/powerpoint/2010/main" val="163294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85E46-2BD6-5A3A-53A7-535ACE228C33}"/>
              </a:ext>
            </a:extLst>
          </p:cNvPr>
          <p:cNvSpPr>
            <a:spLocks noGrp="1"/>
          </p:cNvSpPr>
          <p:nvPr>
            <p:ph type="title"/>
          </p:nvPr>
        </p:nvSpPr>
        <p:spPr/>
        <p:txBody>
          <a:bodyPr/>
          <a:lstStyle/>
          <a:p>
            <a:r>
              <a:rPr lang="en-GB" dirty="0"/>
              <a:t>Problem Statement</a:t>
            </a:r>
            <a:endParaRPr lang="en-IN" dirty="0"/>
          </a:p>
        </p:txBody>
      </p:sp>
      <p:sp>
        <p:nvSpPr>
          <p:cNvPr id="3" name="Content Placeholder 2">
            <a:extLst>
              <a:ext uri="{FF2B5EF4-FFF2-40B4-BE49-F238E27FC236}">
                <a16:creationId xmlns:a16="http://schemas.microsoft.com/office/drawing/2014/main" id="{F50BC3D6-3833-B88D-92EA-79170438B169}"/>
              </a:ext>
            </a:extLst>
          </p:cNvPr>
          <p:cNvSpPr>
            <a:spLocks noGrp="1"/>
          </p:cNvSpPr>
          <p:nvPr>
            <p:ph idx="1"/>
          </p:nvPr>
        </p:nvSpPr>
        <p:spPr/>
        <p:txBody>
          <a:bodyPr/>
          <a:lstStyle/>
          <a:p>
            <a:r>
              <a:rPr lang="en-GB" dirty="0"/>
              <a:t>Successfully colorize black and white images to achieve a realistic appearance compared to the original.</a:t>
            </a:r>
          </a:p>
        </p:txBody>
      </p:sp>
    </p:spTree>
    <p:extLst>
      <p:ext uri="{BB962C8B-B14F-4D97-AF65-F5344CB8AC3E}">
        <p14:creationId xmlns:p14="http://schemas.microsoft.com/office/powerpoint/2010/main" val="4250908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461D-ED8E-D5ED-4BF7-810A1E763A1D}"/>
              </a:ext>
            </a:extLst>
          </p:cNvPr>
          <p:cNvSpPr>
            <a:spLocks noGrp="1"/>
          </p:cNvSpPr>
          <p:nvPr>
            <p:ph type="title"/>
          </p:nvPr>
        </p:nvSpPr>
        <p:spPr/>
        <p:txBody>
          <a:bodyPr/>
          <a:lstStyle/>
          <a:p>
            <a:r>
              <a:rPr lang="en-IN" dirty="0"/>
              <a:t>Training the model</a:t>
            </a:r>
          </a:p>
        </p:txBody>
      </p:sp>
      <p:sp>
        <p:nvSpPr>
          <p:cNvPr id="3" name="Content Placeholder 2">
            <a:extLst>
              <a:ext uri="{FF2B5EF4-FFF2-40B4-BE49-F238E27FC236}">
                <a16:creationId xmlns:a16="http://schemas.microsoft.com/office/drawing/2014/main" id="{A74EC4FF-1451-0239-5C84-1840F556A058}"/>
              </a:ext>
            </a:extLst>
          </p:cNvPr>
          <p:cNvSpPr>
            <a:spLocks noGrp="1"/>
          </p:cNvSpPr>
          <p:nvPr>
            <p:ph idx="1"/>
          </p:nvPr>
        </p:nvSpPr>
        <p:spPr/>
        <p:txBody>
          <a:bodyPr/>
          <a:lstStyle/>
          <a:p>
            <a:r>
              <a:rPr lang="en-IN" dirty="0"/>
              <a:t>Now, we can train the generator.  We feed the discriminator the fake image and try to fool it by assigning real labels to them and calculating the adversarial loss.</a:t>
            </a:r>
          </a:p>
          <a:p>
            <a:r>
              <a:rPr lang="en-IN" dirty="0"/>
              <a:t>We use L1 loss as well and compute the distance between the predicted 2 channels and the targeted 2 channels and multiple this loss by a coefficient(100) to balance the 2 losses and add this </a:t>
            </a:r>
            <a:r>
              <a:rPr lang="en-IN" dirty="0" err="1"/>
              <a:t>lossto</a:t>
            </a:r>
            <a:r>
              <a:rPr lang="en-IN" dirty="0"/>
              <a:t> the adversarial loss.</a:t>
            </a:r>
          </a:p>
        </p:txBody>
      </p:sp>
      <p:pic>
        <p:nvPicPr>
          <p:cNvPr id="5" name="Picture 4">
            <a:extLst>
              <a:ext uri="{FF2B5EF4-FFF2-40B4-BE49-F238E27FC236}">
                <a16:creationId xmlns:a16="http://schemas.microsoft.com/office/drawing/2014/main" id="{4CD3DE6F-D51E-D014-F59F-751CDE213827}"/>
              </a:ext>
            </a:extLst>
          </p:cNvPr>
          <p:cNvPicPr>
            <a:picLocks noChangeAspect="1"/>
          </p:cNvPicPr>
          <p:nvPr/>
        </p:nvPicPr>
        <p:blipFill>
          <a:blip r:embed="rId2"/>
          <a:stretch>
            <a:fillRect/>
          </a:stretch>
        </p:blipFill>
        <p:spPr>
          <a:xfrm>
            <a:off x="2779610" y="4101820"/>
            <a:ext cx="6632780" cy="1364525"/>
          </a:xfrm>
          <a:prstGeom prst="rect">
            <a:avLst/>
          </a:prstGeom>
        </p:spPr>
      </p:pic>
    </p:spTree>
    <p:extLst>
      <p:ext uri="{BB962C8B-B14F-4D97-AF65-F5344CB8AC3E}">
        <p14:creationId xmlns:p14="http://schemas.microsoft.com/office/powerpoint/2010/main" val="143847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15E3-58CA-F649-82AC-DBB882D75BDF}"/>
              </a:ext>
            </a:extLst>
          </p:cNvPr>
          <p:cNvSpPr>
            <a:spLocks noGrp="1"/>
          </p:cNvSpPr>
          <p:nvPr>
            <p:ph type="title"/>
          </p:nvPr>
        </p:nvSpPr>
        <p:spPr/>
        <p:txBody>
          <a:bodyPr/>
          <a:lstStyle/>
          <a:p>
            <a:r>
              <a:rPr lang="en-IN" dirty="0"/>
              <a:t>Result</a:t>
            </a:r>
          </a:p>
        </p:txBody>
      </p:sp>
      <p:sp>
        <p:nvSpPr>
          <p:cNvPr id="3" name="Content Placeholder 2">
            <a:extLst>
              <a:ext uri="{FF2B5EF4-FFF2-40B4-BE49-F238E27FC236}">
                <a16:creationId xmlns:a16="http://schemas.microsoft.com/office/drawing/2014/main" id="{69ED356B-5A87-C768-5341-D35B0659BF99}"/>
              </a:ext>
            </a:extLst>
          </p:cNvPr>
          <p:cNvSpPr>
            <a:spLocks noGrp="1"/>
          </p:cNvSpPr>
          <p:nvPr>
            <p:ph idx="1"/>
          </p:nvPr>
        </p:nvSpPr>
        <p:spPr/>
        <p:txBody>
          <a:bodyPr/>
          <a:lstStyle/>
          <a:p>
            <a:r>
              <a:rPr lang="en-IN" dirty="0"/>
              <a:t>We trained the model for 175 epochs.</a:t>
            </a:r>
          </a:p>
          <a:p>
            <a:r>
              <a:rPr lang="en-IN" dirty="0"/>
              <a:t>Each epoch has 500 iterations with visualisation of intermediate results occurring every 250 iterations.</a:t>
            </a:r>
          </a:p>
          <a:p>
            <a:r>
              <a:rPr lang="en-IN" dirty="0"/>
              <a:t>1 epoch took around 6 minutes to run and hence the total training time was in excess of 17 hours.</a:t>
            </a:r>
          </a:p>
        </p:txBody>
      </p:sp>
    </p:spTree>
    <p:extLst>
      <p:ext uri="{BB962C8B-B14F-4D97-AF65-F5344CB8AC3E}">
        <p14:creationId xmlns:p14="http://schemas.microsoft.com/office/powerpoint/2010/main" val="2975149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5E47-B8DF-910E-EB75-351AA998D289}"/>
              </a:ext>
            </a:extLst>
          </p:cNvPr>
          <p:cNvSpPr>
            <a:spLocks noGrp="1"/>
          </p:cNvSpPr>
          <p:nvPr>
            <p:ph type="title"/>
          </p:nvPr>
        </p:nvSpPr>
        <p:spPr/>
        <p:txBody>
          <a:bodyPr/>
          <a:lstStyle/>
          <a:p>
            <a:r>
              <a:rPr lang="en-IN" dirty="0"/>
              <a:t>Example of intermediate visualisation</a:t>
            </a:r>
          </a:p>
        </p:txBody>
      </p:sp>
      <p:pic>
        <p:nvPicPr>
          <p:cNvPr id="5" name="Content Placeholder 4">
            <a:extLst>
              <a:ext uri="{FF2B5EF4-FFF2-40B4-BE49-F238E27FC236}">
                <a16:creationId xmlns:a16="http://schemas.microsoft.com/office/drawing/2014/main" id="{3DF85D83-CAC7-8245-34E9-EB208B6B6444}"/>
              </a:ext>
            </a:extLst>
          </p:cNvPr>
          <p:cNvPicPr>
            <a:picLocks noGrp="1" noChangeAspect="1"/>
          </p:cNvPicPr>
          <p:nvPr>
            <p:ph idx="1"/>
          </p:nvPr>
        </p:nvPicPr>
        <p:blipFill>
          <a:blip r:embed="rId2"/>
          <a:stretch>
            <a:fillRect/>
          </a:stretch>
        </p:blipFill>
        <p:spPr>
          <a:xfrm>
            <a:off x="1451579" y="2027977"/>
            <a:ext cx="2206417" cy="1817051"/>
          </a:xfrm>
        </p:spPr>
      </p:pic>
      <p:pic>
        <p:nvPicPr>
          <p:cNvPr id="7" name="Picture 6">
            <a:extLst>
              <a:ext uri="{FF2B5EF4-FFF2-40B4-BE49-F238E27FC236}">
                <a16:creationId xmlns:a16="http://schemas.microsoft.com/office/drawing/2014/main" id="{64321B47-324B-862A-7685-4E321BCD3D1C}"/>
              </a:ext>
            </a:extLst>
          </p:cNvPr>
          <p:cNvPicPr>
            <a:picLocks noChangeAspect="1"/>
          </p:cNvPicPr>
          <p:nvPr/>
        </p:nvPicPr>
        <p:blipFill>
          <a:blip r:embed="rId3"/>
          <a:stretch>
            <a:fillRect/>
          </a:stretch>
        </p:blipFill>
        <p:spPr>
          <a:xfrm>
            <a:off x="4536044" y="2027977"/>
            <a:ext cx="6518810" cy="3562734"/>
          </a:xfrm>
          <a:prstGeom prst="rect">
            <a:avLst/>
          </a:prstGeom>
        </p:spPr>
      </p:pic>
    </p:spTree>
    <p:extLst>
      <p:ext uri="{BB962C8B-B14F-4D97-AF65-F5344CB8AC3E}">
        <p14:creationId xmlns:p14="http://schemas.microsoft.com/office/powerpoint/2010/main" val="1019903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C20C-710D-2831-814C-D5F1FE7A47A7}"/>
              </a:ext>
            </a:extLst>
          </p:cNvPr>
          <p:cNvSpPr>
            <a:spLocks noGrp="1"/>
          </p:cNvSpPr>
          <p:nvPr>
            <p:ph type="title"/>
          </p:nvPr>
        </p:nvSpPr>
        <p:spPr/>
        <p:txBody>
          <a:bodyPr/>
          <a:lstStyle/>
          <a:p>
            <a:r>
              <a:rPr lang="en-IN" dirty="0"/>
              <a:t>Final result after 175 epochs</a:t>
            </a:r>
          </a:p>
        </p:txBody>
      </p:sp>
      <p:pic>
        <p:nvPicPr>
          <p:cNvPr id="5" name="Content Placeholder 4">
            <a:extLst>
              <a:ext uri="{FF2B5EF4-FFF2-40B4-BE49-F238E27FC236}">
                <a16:creationId xmlns:a16="http://schemas.microsoft.com/office/drawing/2014/main" id="{7BCF5B66-C06B-E7A2-72F6-6A47314A5A76}"/>
              </a:ext>
            </a:extLst>
          </p:cNvPr>
          <p:cNvPicPr>
            <a:picLocks noGrp="1" noChangeAspect="1"/>
          </p:cNvPicPr>
          <p:nvPr>
            <p:ph idx="1"/>
          </p:nvPr>
        </p:nvPicPr>
        <p:blipFill>
          <a:blip r:embed="rId2"/>
          <a:stretch>
            <a:fillRect/>
          </a:stretch>
        </p:blipFill>
        <p:spPr>
          <a:xfrm>
            <a:off x="2978058" y="1988417"/>
            <a:ext cx="6235884" cy="3449638"/>
          </a:xfrm>
        </p:spPr>
      </p:pic>
      <p:sp>
        <p:nvSpPr>
          <p:cNvPr id="6" name="TextBox 5">
            <a:extLst>
              <a:ext uri="{FF2B5EF4-FFF2-40B4-BE49-F238E27FC236}">
                <a16:creationId xmlns:a16="http://schemas.microsoft.com/office/drawing/2014/main" id="{A957CF76-FA3A-ED66-41E6-C09375108E2E}"/>
              </a:ext>
            </a:extLst>
          </p:cNvPr>
          <p:cNvSpPr txBox="1"/>
          <p:nvPr/>
        </p:nvSpPr>
        <p:spPr>
          <a:xfrm>
            <a:off x="9439564" y="2198255"/>
            <a:ext cx="2567709" cy="369332"/>
          </a:xfrm>
          <a:prstGeom prst="rect">
            <a:avLst/>
          </a:prstGeom>
          <a:noFill/>
        </p:spPr>
        <p:txBody>
          <a:bodyPr wrap="square" rtlCol="0">
            <a:spAutoFit/>
          </a:bodyPr>
          <a:lstStyle/>
          <a:p>
            <a:r>
              <a:rPr lang="en-IN" dirty="0"/>
              <a:t>Input Image</a:t>
            </a:r>
          </a:p>
        </p:txBody>
      </p:sp>
      <p:sp>
        <p:nvSpPr>
          <p:cNvPr id="7" name="TextBox 6">
            <a:extLst>
              <a:ext uri="{FF2B5EF4-FFF2-40B4-BE49-F238E27FC236}">
                <a16:creationId xmlns:a16="http://schemas.microsoft.com/office/drawing/2014/main" id="{EEB73527-2288-FB14-9FD0-E4C76F9575C8}"/>
              </a:ext>
            </a:extLst>
          </p:cNvPr>
          <p:cNvSpPr txBox="1"/>
          <p:nvPr/>
        </p:nvSpPr>
        <p:spPr>
          <a:xfrm>
            <a:off x="9439564" y="3528570"/>
            <a:ext cx="2567709" cy="369332"/>
          </a:xfrm>
          <a:prstGeom prst="rect">
            <a:avLst/>
          </a:prstGeom>
          <a:noFill/>
        </p:spPr>
        <p:txBody>
          <a:bodyPr wrap="square" rtlCol="0">
            <a:spAutoFit/>
          </a:bodyPr>
          <a:lstStyle/>
          <a:p>
            <a:r>
              <a:rPr lang="en-IN" dirty="0"/>
              <a:t>Predicted Image</a:t>
            </a:r>
          </a:p>
        </p:txBody>
      </p:sp>
      <p:sp>
        <p:nvSpPr>
          <p:cNvPr id="8" name="TextBox 7">
            <a:extLst>
              <a:ext uri="{FF2B5EF4-FFF2-40B4-BE49-F238E27FC236}">
                <a16:creationId xmlns:a16="http://schemas.microsoft.com/office/drawing/2014/main" id="{84943ACF-C947-4927-5D4A-4E4BDDCCBB5C}"/>
              </a:ext>
            </a:extLst>
          </p:cNvPr>
          <p:cNvSpPr txBox="1"/>
          <p:nvPr/>
        </p:nvSpPr>
        <p:spPr>
          <a:xfrm>
            <a:off x="9439563" y="4674219"/>
            <a:ext cx="2567709" cy="369332"/>
          </a:xfrm>
          <a:prstGeom prst="rect">
            <a:avLst/>
          </a:prstGeom>
          <a:noFill/>
        </p:spPr>
        <p:txBody>
          <a:bodyPr wrap="square" rtlCol="0">
            <a:spAutoFit/>
          </a:bodyPr>
          <a:lstStyle/>
          <a:p>
            <a:r>
              <a:rPr lang="en-IN" dirty="0"/>
              <a:t>Target Image</a:t>
            </a:r>
          </a:p>
        </p:txBody>
      </p:sp>
    </p:spTree>
    <p:extLst>
      <p:ext uri="{BB962C8B-B14F-4D97-AF65-F5344CB8AC3E}">
        <p14:creationId xmlns:p14="http://schemas.microsoft.com/office/powerpoint/2010/main" val="334752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C20C-710D-2831-814C-D5F1FE7A47A7}"/>
              </a:ext>
            </a:extLst>
          </p:cNvPr>
          <p:cNvSpPr>
            <a:spLocks noGrp="1"/>
          </p:cNvSpPr>
          <p:nvPr>
            <p:ph type="title"/>
          </p:nvPr>
        </p:nvSpPr>
        <p:spPr/>
        <p:txBody>
          <a:bodyPr/>
          <a:lstStyle/>
          <a:p>
            <a:r>
              <a:rPr lang="en-IN" dirty="0"/>
              <a:t>Final result after 175 epochs</a:t>
            </a:r>
          </a:p>
        </p:txBody>
      </p:sp>
      <p:sp>
        <p:nvSpPr>
          <p:cNvPr id="6" name="TextBox 5">
            <a:extLst>
              <a:ext uri="{FF2B5EF4-FFF2-40B4-BE49-F238E27FC236}">
                <a16:creationId xmlns:a16="http://schemas.microsoft.com/office/drawing/2014/main" id="{A957CF76-FA3A-ED66-41E6-C09375108E2E}"/>
              </a:ext>
            </a:extLst>
          </p:cNvPr>
          <p:cNvSpPr txBox="1"/>
          <p:nvPr/>
        </p:nvSpPr>
        <p:spPr>
          <a:xfrm>
            <a:off x="9439564" y="2198255"/>
            <a:ext cx="2567709" cy="369332"/>
          </a:xfrm>
          <a:prstGeom prst="rect">
            <a:avLst/>
          </a:prstGeom>
          <a:noFill/>
        </p:spPr>
        <p:txBody>
          <a:bodyPr wrap="square" rtlCol="0">
            <a:spAutoFit/>
          </a:bodyPr>
          <a:lstStyle/>
          <a:p>
            <a:r>
              <a:rPr lang="en-IN" dirty="0"/>
              <a:t>Input Image</a:t>
            </a:r>
          </a:p>
        </p:txBody>
      </p:sp>
      <p:sp>
        <p:nvSpPr>
          <p:cNvPr id="7" name="TextBox 6">
            <a:extLst>
              <a:ext uri="{FF2B5EF4-FFF2-40B4-BE49-F238E27FC236}">
                <a16:creationId xmlns:a16="http://schemas.microsoft.com/office/drawing/2014/main" id="{EEB73527-2288-FB14-9FD0-E4C76F9575C8}"/>
              </a:ext>
            </a:extLst>
          </p:cNvPr>
          <p:cNvSpPr txBox="1"/>
          <p:nvPr/>
        </p:nvSpPr>
        <p:spPr>
          <a:xfrm>
            <a:off x="9439564" y="3528570"/>
            <a:ext cx="2567709" cy="369332"/>
          </a:xfrm>
          <a:prstGeom prst="rect">
            <a:avLst/>
          </a:prstGeom>
          <a:noFill/>
        </p:spPr>
        <p:txBody>
          <a:bodyPr wrap="square" rtlCol="0">
            <a:spAutoFit/>
          </a:bodyPr>
          <a:lstStyle/>
          <a:p>
            <a:r>
              <a:rPr lang="en-IN" dirty="0"/>
              <a:t>Predicted Image</a:t>
            </a:r>
          </a:p>
        </p:txBody>
      </p:sp>
      <p:sp>
        <p:nvSpPr>
          <p:cNvPr id="8" name="TextBox 7">
            <a:extLst>
              <a:ext uri="{FF2B5EF4-FFF2-40B4-BE49-F238E27FC236}">
                <a16:creationId xmlns:a16="http://schemas.microsoft.com/office/drawing/2014/main" id="{84943ACF-C947-4927-5D4A-4E4BDDCCBB5C}"/>
              </a:ext>
            </a:extLst>
          </p:cNvPr>
          <p:cNvSpPr txBox="1"/>
          <p:nvPr/>
        </p:nvSpPr>
        <p:spPr>
          <a:xfrm>
            <a:off x="9439563" y="4674219"/>
            <a:ext cx="2567709" cy="369332"/>
          </a:xfrm>
          <a:prstGeom prst="rect">
            <a:avLst/>
          </a:prstGeom>
          <a:noFill/>
        </p:spPr>
        <p:txBody>
          <a:bodyPr wrap="square" rtlCol="0">
            <a:spAutoFit/>
          </a:bodyPr>
          <a:lstStyle/>
          <a:p>
            <a:r>
              <a:rPr lang="en-IN" dirty="0"/>
              <a:t>Target Image</a:t>
            </a:r>
          </a:p>
        </p:txBody>
      </p:sp>
      <p:pic>
        <p:nvPicPr>
          <p:cNvPr id="10" name="Content Placeholder 9">
            <a:extLst>
              <a:ext uri="{FF2B5EF4-FFF2-40B4-BE49-F238E27FC236}">
                <a16:creationId xmlns:a16="http://schemas.microsoft.com/office/drawing/2014/main" id="{9A2763FC-B6ED-BCC6-C455-F278F1633417}"/>
              </a:ext>
            </a:extLst>
          </p:cNvPr>
          <p:cNvPicPr>
            <a:picLocks noGrp="1" noChangeAspect="1"/>
          </p:cNvPicPr>
          <p:nvPr>
            <p:ph idx="1"/>
          </p:nvPr>
        </p:nvPicPr>
        <p:blipFill>
          <a:blip r:embed="rId2"/>
          <a:stretch>
            <a:fillRect/>
          </a:stretch>
        </p:blipFill>
        <p:spPr>
          <a:xfrm>
            <a:off x="3136338" y="2016125"/>
            <a:ext cx="6233649" cy="3449638"/>
          </a:xfrm>
        </p:spPr>
      </p:pic>
    </p:spTree>
    <p:extLst>
      <p:ext uri="{BB962C8B-B14F-4D97-AF65-F5344CB8AC3E}">
        <p14:creationId xmlns:p14="http://schemas.microsoft.com/office/powerpoint/2010/main" val="3742208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771B-2DAF-C861-FDC6-5E4FC52AAC4A}"/>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AB28050-43D7-FB7E-263E-262CA8F5BB9E}"/>
              </a:ext>
            </a:extLst>
          </p:cNvPr>
          <p:cNvSpPr>
            <a:spLocks noGrp="1"/>
          </p:cNvSpPr>
          <p:nvPr>
            <p:ph idx="1"/>
          </p:nvPr>
        </p:nvSpPr>
        <p:spPr/>
        <p:txBody>
          <a:bodyPr/>
          <a:lstStyle/>
          <a:p>
            <a:r>
              <a:rPr lang="en-IN" dirty="0"/>
              <a:t>While the model demonstrates good understanding of common objects typically found in images, it falls shot of delivering visually appealing results.</a:t>
            </a:r>
          </a:p>
          <a:p>
            <a:r>
              <a:rPr lang="en-IN" dirty="0"/>
              <a:t>Upon closer inspection, several deficiencies become apparent.</a:t>
            </a:r>
          </a:p>
          <a:p>
            <a:r>
              <a:rPr lang="en-IN" dirty="0"/>
              <a:t>Performance falters when tasked with colouring less prevalent elements as compared to common ones.</a:t>
            </a:r>
          </a:p>
          <a:p>
            <a:r>
              <a:rPr lang="en-IN" dirty="0"/>
              <a:t>Future-work might involve using a pre-trained model such as Res-Net as the generator given its state of the art quality in image segmentation, colourisation tasks.</a:t>
            </a:r>
          </a:p>
        </p:txBody>
      </p:sp>
    </p:spTree>
    <p:extLst>
      <p:ext uri="{BB962C8B-B14F-4D97-AF65-F5344CB8AC3E}">
        <p14:creationId xmlns:p14="http://schemas.microsoft.com/office/powerpoint/2010/main" val="4018846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0" name="Picture 9">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on clear background">
            <a:extLst>
              <a:ext uri="{FF2B5EF4-FFF2-40B4-BE49-F238E27FC236}">
                <a16:creationId xmlns:a16="http://schemas.microsoft.com/office/drawing/2014/main" id="{642F5A2E-8A5A-418E-BD74-85A6FC1B00F7}"/>
              </a:ext>
            </a:extLst>
          </p:cNvPr>
          <p:cNvPicPr>
            <a:picLocks noChangeAspect="1"/>
          </p:cNvPicPr>
          <p:nvPr/>
        </p:nvPicPr>
        <p:blipFill rotWithShape="1">
          <a:blip r:embed="rId3">
            <a:duotone>
              <a:schemeClr val="bg2">
                <a:shade val="45000"/>
                <a:satMod val="135000"/>
              </a:schemeClr>
              <a:prstClr val="white"/>
            </a:duotone>
            <a:alphaModFix amt="50000"/>
          </a:blip>
          <a:srcRect r="-1" b="15728"/>
          <a:stretch/>
        </p:blipFill>
        <p:spPr>
          <a:xfrm>
            <a:off x="305" y="10"/>
            <a:ext cx="12191695" cy="6857990"/>
          </a:xfrm>
          <a:prstGeom prst="rect">
            <a:avLst/>
          </a:prstGeom>
        </p:spPr>
      </p:pic>
      <p:sp>
        <p:nvSpPr>
          <p:cNvPr id="18" name="Rectangle 17">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D7C3A-7091-9DFD-EDF3-3E1A9868A093}"/>
              </a:ext>
            </a:extLst>
          </p:cNvPr>
          <p:cNvSpPr>
            <a:spLocks noGrp="1"/>
          </p:cNvSpPr>
          <p:nvPr>
            <p:ph type="title" idx="4294967295"/>
          </p:nvPr>
        </p:nvSpPr>
        <p:spPr>
          <a:xfrm>
            <a:off x="2417779" y="887569"/>
            <a:ext cx="8637073" cy="2541431"/>
          </a:xfrm>
        </p:spPr>
        <p:txBody>
          <a:bodyPr vert="horz" lIns="91440" tIns="45720" rIns="91440" bIns="0" rtlCol="0" anchor="b">
            <a:normAutofit/>
          </a:bodyPr>
          <a:lstStyle/>
          <a:p>
            <a:r>
              <a:rPr lang="en-US" sz="6600"/>
              <a:t>Thank YOu</a:t>
            </a:r>
          </a:p>
        </p:txBody>
      </p:sp>
      <p:cxnSp>
        <p:nvCxnSpPr>
          <p:cNvPr id="20" name="Straight Connector 19">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20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F9A8-1B55-71C2-6D4A-BF4474145C80}"/>
              </a:ext>
            </a:extLst>
          </p:cNvPr>
          <p:cNvSpPr>
            <a:spLocks noGrp="1"/>
          </p:cNvSpPr>
          <p:nvPr>
            <p:ph type="title"/>
          </p:nvPr>
        </p:nvSpPr>
        <p:spPr/>
        <p:txBody>
          <a:bodyPr/>
          <a:lstStyle/>
          <a:p>
            <a:r>
              <a:rPr lang="en-GB" dirty="0"/>
              <a:t>Dataset used</a:t>
            </a:r>
            <a:endParaRPr lang="en-IN" dirty="0"/>
          </a:p>
        </p:txBody>
      </p:sp>
      <p:sp>
        <p:nvSpPr>
          <p:cNvPr id="3" name="Content Placeholder 2">
            <a:extLst>
              <a:ext uri="{FF2B5EF4-FFF2-40B4-BE49-F238E27FC236}">
                <a16:creationId xmlns:a16="http://schemas.microsoft.com/office/drawing/2014/main" id="{C10DB22F-3C20-F7AE-8DD6-89CEB962C75E}"/>
              </a:ext>
            </a:extLst>
          </p:cNvPr>
          <p:cNvSpPr>
            <a:spLocks noGrp="1"/>
          </p:cNvSpPr>
          <p:nvPr>
            <p:ph idx="1"/>
          </p:nvPr>
        </p:nvSpPr>
        <p:spPr/>
        <p:txBody>
          <a:bodyPr/>
          <a:lstStyle/>
          <a:p>
            <a:r>
              <a:rPr lang="en-GB" dirty="0"/>
              <a:t>We used the COCO dataset, which is the Common Objects in Context dataset widely used in multiple computer vision tasks such as object detection, segmentation, and image captioning.</a:t>
            </a:r>
          </a:p>
          <a:p>
            <a:r>
              <a:rPr lang="en-GB" dirty="0"/>
              <a:t>Ideal choice for deep learning models as it exposes the model to a wide range of textures, contexts and colour patterns.</a:t>
            </a:r>
            <a:endParaRPr lang="en-IN" dirty="0"/>
          </a:p>
        </p:txBody>
      </p:sp>
    </p:spTree>
    <p:extLst>
      <p:ext uri="{BB962C8B-B14F-4D97-AF65-F5344CB8AC3E}">
        <p14:creationId xmlns:p14="http://schemas.microsoft.com/office/powerpoint/2010/main" val="22931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242A-C74D-AA92-134C-275EBB81D19C}"/>
              </a:ext>
            </a:extLst>
          </p:cNvPr>
          <p:cNvSpPr>
            <a:spLocks noGrp="1"/>
          </p:cNvSpPr>
          <p:nvPr>
            <p:ph type="title"/>
          </p:nvPr>
        </p:nvSpPr>
        <p:spPr/>
        <p:txBody>
          <a:bodyPr/>
          <a:lstStyle/>
          <a:p>
            <a:r>
              <a:rPr lang="en-GB" dirty="0"/>
              <a:t>Few examples of images in the dataset</a:t>
            </a:r>
            <a:endParaRPr lang="en-IN" dirty="0"/>
          </a:p>
        </p:txBody>
      </p:sp>
      <p:pic>
        <p:nvPicPr>
          <p:cNvPr id="10" name="Picture 9">
            <a:extLst>
              <a:ext uri="{FF2B5EF4-FFF2-40B4-BE49-F238E27FC236}">
                <a16:creationId xmlns:a16="http://schemas.microsoft.com/office/drawing/2014/main" id="{EEE8260E-931B-863E-B9EE-C4A4BD2B74B2}"/>
              </a:ext>
            </a:extLst>
          </p:cNvPr>
          <p:cNvPicPr>
            <a:picLocks noChangeAspect="1"/>
          </p:cNvPicPr>
          <p:nvPr/>
        </p:nvPicPr>
        <p:blipFill>
          <a:blip r:embed="rId2"/>
          <a:stretch>
            <a:fillRect/>
          </a:stretch>
        </p:blipFill>
        <p:spPr>
          <a:xfrm>
            <a:off x="3391604" y="2077124"/>
            <a:ext cx="4682720" cy="3413781"/>
          </a:xfrm>
          <a:prstGeom prst="rect">
            <a:avLst/>
          </a:prstGeom>
        </p:spPr>
      </p:pic>
    </p:spTree>
    <p:extLst>
      <p:ext uri="{BB962C8B-B14F-4D97-AF65-F5344CB8AC3E}">
        <p14:creationId xmlns:p14="http://schemas.microsoft.com/office/powerpoint/2010/main" val="1130546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9F12-B83F-2BB7-5B62-E07A80435CCA}"/>
              </a:ext>
            </a:extLst>
          </p:cNvPr>
          <p:cNvSpPr>
            <a:spLocks noGrp="1"/>
          </p:cNvSpPr>
          <p:nvPr>
            <p:ph type="title"/>
          </p:nvPr>
        </p:nvSpPr>
        <p:spPr/>
        <p:txBody>
          <a:bodyPr/>
          <a:lstStyle/>
          <a:p>
            <a:r>
              <a:rPr lang="en-GB" dirty="0"/>
              <a:t>RGB vs L*a*B* </a:t>
            </a:r>
            <a:r>
              <a:rPr lang="en-GB" dirty="0" err="1"/>
              <a:t>color</a:t>
            </a:r>
            <a:r>
              <a:rPr lang="en-GB" dirty="0"/>
              <a:t> space</a:t>
            </a:r>
            <a:endParaRPr lang="en-IN" dirty="0"/>
          </a:p>
        </p:txBody>
      </p:sp>
      <p:sp>
        <p:nvSpPr>
          <p:cNvPr id="3" name="Content Placeholder 2">
            <a:extLst>
              <a:ext uri="{FF2B5EF4-FFF2-40B4-BE49-F238E27FC236}">
                <a16:creationId xmlns:a16="http://schemas.microsoft.com/office/drawing/2014/main" id="{1EEAE703-1A7C-FB05-6995-40B3BF285B64}"/>
              </a:ext>
            </a:extLst>
          </p:cNvPr>
          <p:cNvSpPr>
            <a:spLocks noGrp="1"/>
          </p:cNvSpPr>
          <p:nvPr>
            <p:ph idx="1"/>
          </p:nvPr>
        </p:nvSpPr>
        <p:spPr/>
        <p:txBody>
          <a:bodyPr/>
          <a:lstStyle/>
          <a:p>
            <a:r>
              <a:rPr lang="en-GB" dirty="0"/>
              <a:t>RGB -&gt; (0 to 255 range of RED, GREEN and BLUE)</a:t>
            </a:r>
          </a:p>
          <a:p>
            <a:pPr marL="0" indent="0">
              <a:buNone/>
            </a:pPr>
            <a:endParaRPr lang="en-GB" dirty="0"/>
          </a:p>
        </p:txBody>
      </p:sp>
      <p:pic>
        <p:nvPicPr>
          <p:cNvPr id="5" name="Picture 4">
            <a:extLst>
              <a:ext uri="{FF2B5EF4-FFF2-40B4-BE49-F238E27FC236}">
                <a16:creationId xmlns:a16="http://schemas.microsoft.com/office/drawing/2014/main" id="{E5556248-80B4-716F-EB03-16768A169B36}"/>
              </a:ext>
            </a:extLst>
          </p:cNvPr>
          <p:cNvPicPr>
            <a:picLocks noChangeAspect="1"/>
          </p:cNvPicPr>
          <p:nvPr/>
        </p:nvPicPr>
        <p:blipFill>
          <a:blip r:embed="rId2"/>
          <a:stretch>
            <a:fillRect/>
          </a:stretch>
        </p:blipFill>
        <p:spPr>
          <a:xfrm>
            <a:off x="1495310" y="2894383"/>
            <a:ext cx="9201380" cy="1693309"/>
          </a:xfrm>
          <a:prstGeom prst="rect">
            <a:avLst/>
          </a:prstGeom>
        </p:spPr>
      </p:pic>
    </p:spTree>
    <p:extLst>
      <p:ext uri="{BB962C8B-B14F-4D97-AF65-F5344CB8AC3E}">
        <p14:creationId xmlns:p14="http://schemas.microsoft.com/office/powerpoint/2010/main" val="2780805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9F12-B83F-2BB7-5B62-E07A80435CCA}"/>
              </a:ext>
            </a:extLst>
          </p:cNvPr>
          <p:cNvSpPr>
            <a:spLocks noGrp="1"/>
          </p:cNvSpPr>
          <p:nvPr>
            <p:ph type="title"/>
          </p:nvPr>
        </p:nvSpPr>
        <p:spPr/>
        <p:txBody>
          <a:bodyPr/>
          <a:lstStyle/>
          <a:p>
            <a:r>
              <a:rPr lang="en-GB" dirty="0"/>
              <a:t>RGB vs L*a*B* </a:t>
            </a:r>
            <a:r>
              <a:rPr lang="en-GB" dirty="0" err="1"/>
              <a:t>color</a:t>
            </a:r>
            <a:r>
              <a:rPr lang="en-GB" dirty="0"/>
              <a:t> space</a:t>
            </a:r>
            <a:endParaRPr lang="en-IN" dirty="0"/>
          </a:p>
        </p:txBody>
      </p:sp>
      <p:sp>
        <p:nvSpPr>
          <p:cNvPr id="3" name="Content Placeholder 2">
            <a:extLst>
              <a:ext uri="{FF2B5EF4-FFF2-40B4-BE49-F238E27FC236}">
                <a16:creationId xmlns:a16="http://schemas.microsoft.com/office/drawing/2014/main" id="{1EEAE703-1A7C-FB05-6995-40B3BF285B64}"/>
              </a:ext>
            </a:extLst>
          </p:cNvPr>
          <p:cNvSpPr>
            <a:spLocks noGrp="1"/>
          </p:cNvSpPr>
          <p:nvPr>
            <p:ph idx="1"/>
          </p:nvPr>
        </p:nvSpPr>
        <p:spPr/>
        <p:txBody>
          <a:bodyPr/>
          <a:lstStyle/>
          <a:p>
            <a:r>
              <a:rPr lang="en-GB" dirty="0"/>
              <a:t>L*a*b* -&gt; (Lightness, green-red, yellow-blue)</a:t>
            </a:r>
          </a:p>
          <a:p>
            <a:r>
              <a:rPr lang="en-GB" dirty="0"/>
              <a:t>Lightness range from 0 to 100(appears as black and white</a:t>
            </a:r>
          </a:p>
          <a:p>
            <a:r>
              <a:rPr lang="en-GB" dirty="0"/>
              <a:t>a* range from -128 to +127 (measures how green-red a pixel is)</a:t>
            </a:r>
          </a:p>
          <a:p>
            <a:r>
              <a:rPr lang="en-GB" dirty="0"/>
              <a:t>b* range from -128 to +127(measures how yellow-blue a pixel is)</a:t>
            </a:r>
          </a:p>
          <a:p>
            <a:pPr marL="0" indent="0">
              <a:buNone/>
            </a:pPr>
            <a:endParaRPr lang="en-GB" dirty="0"/>
          </a:p>
        </p:txBody>
      </p:sp>
      <p:pic>
        <p:nvPicPr>
          <p:cNvPr id="6" name="Picture 5">
            <a:extLst>
              <a:ext uri="{FF2B5EF4-FFF2-40B4-BE49-F238E27FC236}">
                <a16:creationId xmlns:a16="http://schemas.microsoft.com/office/drawing/2014/main" id="{BD5F2573-D49E-6D33-D85B-33FD77BFCFAC}"/>
              </a:ext>
            </a:extLst>
          </p:cNvPr>
          <p:cNvPicPr>
            <a:picLocks noChangeAspect="1"/>
          </p:cNvPicPr>
          <p:nvPr/>
        </p:nvPicPr>
        <p:blipFill>
          <a:blip r:embed="rId2"/>
          <a:stretch>
            <a:fillRect/>
          </a:stretch>
        </p:blipFill>
        <p:spPr>
          <a:xfrm>
            <a:off x="1451579" y="4022931"/>
            <a:ext cx="9154803" cy="1762371"/>
          </a:xfrm>
          <a:prstGeom prst="rect">
            <a:avLst/>
          </a:prstGeom>
        </p:spPr>
      </p:pic>
    </p:spTree>
    <p:extLst>
      <p:ext uri="{BB962C8B-B14F-4D97-AF65-F5344CB8AC3E}">
        <p14:creationId xmlns:p14="http://schemas.microsoft.com/office/powerpoint/2010/main" val="2246424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1F9DE-C282-02A2-04EB-59A296939342}"/>
              </a:ext>
            </a:extLst>
          </p:cNvPr>
          <p:cNvSpPr>
            <a:spLocks noGrp="1"/>
          </p:cNvSpPr>
          <p:nvPr>
            <p:ph type="title"/>
          </p:nvPr>
        </p:nvSpPr>
        <p:spPr/>
        <p:txBody>
          <a:bodyPr/>
          <a:lstStyle/>
          <a:p>
            <a:r>
              <a:rPr lang="en-IN" dirty="0"/>
              <a:t>Why L*a*B* over RGB?</a:t>
            </a:r>
          </a:p>
        </p:txBody>
      </p:sp>
      <p:sp>
        <p:nvSpPr>
          <p:cNvPr id="3" name="Content Placeholder 2">
            <a:extLst>
              <a:ext uri="{FF2B5EF4-FFF2-40B4-BE49-F238E27FC236}">
                <a16:creationId xmlns:a16="http://schemas.microsoft.com/office/drawing/2014/main" id="{B149399A-CCAF-3BAF-30BF-3CDF3B1F109E}"/>
              </a:ext>
            </a:extLst>
          </p:cNvPr>
          <p:cNvSpPr>
            <a:spLocks noGrp="1"/>
          </p:cNvSpPr>
          <p:nvPr>
            <p:ph idx="1"/>
          </p:nvPr>
        </p:nvSpPr>
        <p:spPr/>
        <p:txBody>
          <a:bodyPr/>
          <a:lstStyle/>
          <a:p>
            <a:r>
              <a:rPr lang="en-IN" dirty="0"/>
              <a:t>To train a model for </a:t>
            </a:r>
            <a:r>
              <a:rPr lang="en-IN" dirty="0" err="1"/>
              <a:t>colorisation</a:t>
            </a:r>
            <a:r>
              <a:rPr lang="en-IN" dirty="0"/>
              <a:t>, we need to feed a grayscale image as input.</a:t>
            </a:r>
          </a:p>
          <a:p>
            <a:r>
              <a:rPr lang="en-IN" dirty="0"/>
              <a:t>In L*a*b*, we can feed the L channel to the model and make it predict the other 2 channels(a* and b*).</a:t>
            </a:r>
          </a:p>
          <a:p>
            <a:r>
              <a:rPr lang="en-IN" dirty="0"/>
              <a:t>Concatenate all the channels after its prediction and we get our output image.</a:t>
            </a:r>
          </a:p>
          <a:p>
            <a:r>
              <a:rPr lang="en-IN" dirty="0"/>
              <a:t>However, when using RGB, we have to convert it to grayscale and ask it to predict 3 numbers instead of 2 which adds to the instability and difficulty of the task as there are a lot more combinations of 3 numbers compared to 2 numbers.</a:t>
            </a:r>
          </a:p>
        </p:txBody>
      </p:sp>
    </p:spTree>
    <p:extLst>
      <p:ext uri="{BB962C8B-B14F-4D97-AF65-F5344CB8AC3E}">
        <p14:creationId xmlns:p14="http://schemas.microsoft.com/office/powerpoint/2010/main" val="2680456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EA4A-049B-CB8A-3A03-5909FE6DDA60}"/>
              </a:ext>
            </a:extLst>
          </p:cNvPr>
          <p:cNvSpPr>
            <a:spLocks noGrp="1"/>
          </p:cNvSpPr>
          <p:nvPr>
            <p:ph type="title"/>
          </p:nvPr>
        </p:nvSpPr>
        <p:spPr/>
        <p:txBody>
          <a:bodyPr/>
          <a:lstStyle/>
          <a:p>
            <a:r>
              <a:rPr lang="en-IN" dirty="0"/>
              <a:t>General concept behind the project</a:t>
            </a:r>
          </a:p>
        </p:txBody>
      </p:sp>
      <p:sp>
        <p:nvSpPr>
          <p:cNvPr id="3" name="Content Placeholder 2">
            <a:extLst>
              <a:ext uri="{FF2B5EF4-FFF2-40B4-BE49-F238E27FC236}">
                <a16:creationId xmlns:a16="http://schemas.microsoft.com/office/drawing/2014/main" id="{11297860-9ADE-A3AC-CBEE-C539259F9FE7}"/>
              </a:ext>
            </a:extLst>
          </p:cNvPr>
          <p:cNvSpPr>
            <a:spLocks noGrp="1"/>
          </p:cNvSpPr>
          <p:nvPr>
            <p:ph idx="1"/>
          </p:nvPr>
        </p:nvSpPr>
        <p:spPr/>
        <p:txBody>
          <a:bodyPr>
            <a:normAutofit lnSpcReduction="10000"/>
          </a:bodyPr>
          <a:lstStyle/>
          <a:p>
            <a:r>
              <a:rPr lang="en-IN" dirty="0"/>
              <a:t>We use a GAN model with an extra loss function, L1 Loss.</a:t>
            </a:r>
          </a:p>
          <a:p>
            <a:r>
              <a:rPr lang="en-IN" dirty="0"/>
              <a:t>In GAN we have a generator and discriminator model which learn to solve a problem together.</a:t>
            </a:r>
          </a:p>
          <a:p>
            <a:r>
              <a:rPr lang="en-IN" dirty="0"/>
              <a:t>The generator takes in a grayscale image and produces a 2- channel image,(a* and b*).</a:t>
            </a:r>
          </a:p>
          <a:p>
            <a:r>
              <a:rPr lang="en-IN" dirty="0"/>
              <a:t>The discriminator takes these 2 produced channels and concatenates them with the input grayscale image and decides whether this new 3-channel image is fake or real. </a:t>
            </a:r>
          </a:p>
          <a:p>
            <a:r>
              <a:rPr lang="en-IN" dirty="0"/>
              <a:t>Discriminator needs to see some real images that are not produced by the generator and learn that they are real.</a:t>
            </a:r>
          </a:p>
        </p:txBody>
      </p:sp>
    </p:spTree>
    <p:extLst>
      <p:ext uri="{BB962C8B-B14F-4D97-AF65-F5344CB8AC3E}">
        <p14:creationId xmlns:p14="http://schemas.microsoft.com/office/powerpoint/2010/main" val="239836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DD51-4772-8DD1-E3B7-7C1C1FC0784E}"/>
              </a:ext>
            </a:extLst>
          </p:cNvPr>
          <p:cNvSpPr>
            <a:spLocks noGrp="1"/>
          </p:cNvSpPr>
          <p:nvPr>
            <p:ph type="title"/>
          </p:nvPr>
        </p:nvSpPr>
        <p:spPr/>
        <p:txBody>
          <a:bodyPr/>
          <a:lstStyle/>
          <a:p>
            <a:r>
              <a:rPr lang="en-GB" dirty="0"/>
              <a:t>STEPWISE Structure of the project</a:t>
            </a:r>
            <a:endParaRPr lang="en-IN" dirty="0"/>
          </a:p>
        </p:txBody>
      </p:sp>
      <p:sp>
        <p:nvSpPr>
          <p:cNvPr id="3" name="Content Placeholder 2">
            <a:extLst>
              <a:ext uri="{FF2B5EF4-FFF2-40B4-BE49-F238E27FC236}">
                <a16:creationId xmlns:a16="http://schemas.microsoft.com/office/drawing/2014/main" id="{362F7D68-36BE-8824-17BD-C60B4AF8AC16}"/>
              </a:ext>
            </a:extLst>
          </p:cNvPr>
          <p:cNvSpPr>
            <a:spLocks noGrp="1"/>
          </p:cNvSpPr>
          <p:nvPr>
            <p:ph idx="1"/>
          </p:nvPr>
        </p:nvSpPr>
        <p:spPr/>
        <p:txBody>
          <a:bodyPr/>
          <a:lstStyle/>
          <a:p>
            <a:r>
              <a:rPr lang="en-GB" dirty="0"/>
              <a:t>Data Preparation</a:t>
            </a:r>
          </a:p>
          <a:p>
            <a:r>
              <a:rPr lang="en-GB" dirty="0"/>
              <a:t>Building the Generator(U-Net)</a:t>
            </a:r>
          </a:p>
          <a:p>
            <a:r>
              <a:rPr lang="en-GB" dirty="0"/>
              <a:t>Building the Discriminator</a:t>
            </a:r>
          </a:p>
          <a:p>
            <a:r>
              <a:rPr lang="en-GB" dirty="0"/>
              <a:t>GAN Loss</a:t>
            </a:r>
          </a:p>
          <a:p>
            <a:r>
              <a:rPr lang="en-GB" dirty="0"/>
              <a:t>Training the model</a:t>
            </a:r>
          </a:p>
          <a:p>
            <a:r>
              <a:rPr lang="en-GB" dirty="0"/>
              <a:t>Evaluation of the model</a:t>
            </a:r>
          </a:p>
        </p:txBody>
      </p:sp>
    </p:spTree>
    <p:extLst>
      <p:ext uri="{BB962C8B-B14F-4D97-AF65-F5344CB8AC3E}">
        <p14:creationId xmlns:p14="http://schemas.microsoft.com/office/powerpoint/2010/main" val="360190591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F3B215-496E-4790-A364-7C1C46DEC77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3.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253</TotalTime>
  <Words>1224</Words>
  <Application>Microsoft Office PowerPoint</Application>
  <PresentationFormat>Widescreen</PresentationFormat>
  <Paragraphs>97</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Gill Sans MT</vt:lpstr>
      <vt:lpstr>Gallery</vt:lpstr>
      <vt:lpstr>Image colorisation using GAN</vt:lpstr>
      <vt:lpstr>Problem Statement</vt:lpstr>
      <vt:lpstr>Dataset used</vt:lpstr>
      <vt:lpstr>Few examples of images in the dataset</vt:lpstr>
      <vt:lpstr>RGB vs L*a*B* color space</vt:lpstr>
      <vt:lpstr>RGB vs L*a*B* color space</vt:lpstr>
      <vt:lpstr>Why L*a*B* over RGB?</vt:lpstr>
      <vt:lpstr>General concept behind the project</vt:lpstr>
      <vt:lpstr>STEPWISE Structure of the project</vt:lpstr>
      <vt:lpstr>Data preparation</vt:lpstr>
      <vt:lpstr>DATA preparation</vt:lpstr>
      <vt:lpstr>Building the generator(u-net)</vt:lpstr>
      <vt:lpstr>Building the generator(U-net)</vt:lpstr>
      <vt:lpstr>Building the discriminator</vt:lpstr>
      <vt:lpstr>Why patchdiscriminator</vt:lpstr>
      <vt:lpstr>GAN LOSS</vt:lpstr>
      <vt:lpstr>Training the model</vt:lpstr>
      <vt:lpstr>Training the model</vt:lpstr>
      <vt:lpstr>Training the model</vt:lpstr>
      <vt:lpstr>Training the model</vt:lpstr>
      <vt:lpstr>Result</vt:lpstr>
      <vt:lpstr>Example of intermediate visualisation</vt:lpstr>
      <vt:lpstr>Final result after 175 epochs</vt:lpstr>
      <vt:lpstr>Final result after 175 epochs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CHEMICAL STRUCTURE RECOGNITION </dc:title>
  <dc:creator>NEHAL CHANDAN MURDESHWAR - 210962021</dc:creator>
  <cp:lastModifiedBy>NEHAL CHANDAN MURDESHWAR - 210962021</cp:lastModifiedBy>
  <cp:revision>80</cp:revision>
  <dcterms:created xsi:type="dcterms:W3CDTF">2023-11-10T16:02:00Z</dcterms:created>
  <dcterms:modified xsi:type="dcterms:W3CDTF">2024-04-18T15:46:18Z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